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58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E79D796-3F76-4611-A19D-44EB5C476198}">
          <p14:sldIdLst>
            <p14:sldId id="266"/>
            <p14:sldId id="256"/>
            <p14:sldId id="257"/>
            <p14:sldId id="259"/>
            <p14:sldId id="261"/>
            <p14:sldId id="260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58"/>
            <p14:sldId id="272"/>
            <p14:sldId id="271"/>
            <p14:sldId id="273"/>
            <p14:sldId id="274"/>
            <p14:sldId id="275"/>
            <p14:sldId id="277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62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19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5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24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10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5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62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15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1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19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2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5982F-8DE6-4D4A-B56D-D95EF4392BD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6E86-56C5-4475-8081-C23DF4F0B0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7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conf/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Students testing application</a:t>
            </a:r>
            <a:endParaRPr lang="ru-RU" dirty="0"/>
          </a:p>
        </p:txBody>
      </p:sp>
      <p:pic>
        <p:nvPicPr>
          <p:cNvPr id="1026" name="Picture 2" descr="Student Exam Results by eGovernment Authority Bahr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53047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682223" y="6016471"/>
            <a:ext cx="246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en-US" i="0" dirty="0" smtClean="0">
                <a:solidFill>
                  <a:srgbClr val="000000"/>
                </a:solidFill>
                <a:effectLst/>
                <a:latin typeface="+mj-lt"/>
              </a:rPr>
              <a:t>Student: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   Hundarchuk Vladyslav</a:t>
            </a:r>
            <a:endParaRPr lang="ru-RU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10222" y="6293470"/>
            <a:ext cx="151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</a:t>
            </a:r>
            <a:r>
              <a:rPr lang="en-US" i="0" dirty="0" smtClean="0">
                <a:solidFill>
                  <a:srgbClr val="000000"/>
                </a:solidFill>
                <a:effectLst/>
                <a:latin typeface="+mj-lt"/>
              </a:rPr>
              <a:t>Kyiv-2021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26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413" y="74361"/>
            <a:ext cx="10515600" cy="891251"/>
          </a:xfrm>
        </p:spPr>
        <p:txBody>
          <a:bodyPr/>
          <a:lstStyle/>
          <a:p>
            <a:pPr algn="ctr"/>
            <a:r>
              <a:rPr lang="en-US" dirty="0" smtClean="0"/>
              <a:t>Task Containers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0" y="1485154"/>
            <a:ext cx="3935020" cy="300363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214775" y="105583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container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982" y="1485154"/>
            <a:ext cx="3568711" cy="30036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22" y="1485154"/>
            <a:ext cx="3750398" cy="300363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971403" y="99568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container</a:t>
            </a:r>
            <a:endParaRPr lang="ru-RU" sz="16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874001" y="104790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container</a:t>
            </a:r>
            <a:endParaRPr lang="ru-RU" sz="16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-214776" y="5094447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container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156" y="4533075"/>
            <a:ext cx="9020537" cy="2254269"/>
          </a:xfrm>
          <a:prstGeom prst="rect">
            <a:avLst/>
          </a:prstGeom>
        </p:spPr>
      </p:pic>
      <p:pic>
        <p:nvPicPr>
          <p:cNvPr id="8202" name="Picture 10" descr="Dial D for Docker: Part 2 - Images and Containers | by Rahul | Lethal Brai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37" y="32269"/>
            <a:ext cx="1335667" cy="103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3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6114" y="0"/>
            <a:ext cx="10515600" cy="833377"/>
          </a:xfrm>
        </p:spPr>
        <p:txBody>
          <a:bodyPr/>
          <a:lstStyle/>
          <a:p>
            <a:pPr algn="ctr"/>
            <a:r>
              <a:rPr lang="en-US" dirty="0" smtClean="0"/>
              <a:t>ECS Cluster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4" y="1213331"/>
            <a:ext cx="10370917" cy="288189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768054" y="86981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Cluster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500581" y="431959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Cluster task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5" y="4704628"/>
            <a:ext cx="2476982" cy="19913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48" y="4667693"/>
            <a:ext cx="8638572" cy="2028261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5473366" y="428265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Inside task</a:t>
            </a:r>
            <a:endParaRPr lang="ru-RU" sz="1600" dirty="0"/>
          </a:p>
        </p:txBody>
      </p:sp>
      <p:pic>
        <p:nvPicPr>
          <p:cNvPr id="12" name="Picture 2" descr="Amazon EC2 Container Service - Reviews, Pros &amp;amp; Cons | Companies using Amazon  EC2 Container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220" y="7585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86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scripts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12337" y="173791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Script for remove task definition from cluster: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9" y="2265985"/>
            <a:ext cx="4828392" cy="17677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2265984"/>
            <a:ext cx="6499184" cy="4366309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6744676" y="172387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Definition of containers in task definition:</a:t>
            </a:r>
            <a:endParaRPr lang="ru-RU" sz="1600" dirty="0"/>
          </a:p>
        </p:txBody>
      </p:sp>
      <p:pic>
        <p:nvPicPr>
          <p:cNvPr id="10242" name="Picture 2" descr="Bash Logo Media Assets - Download Bash shell logo - Bourne-again shel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337" y="492858"/>
            <a:ext cx="990319" cy="9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5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Jobs (Path one)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629650" y="16745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CI/CD job: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20" y="2122950"/>
            <a:ext cx="7911296" cy="24877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7" y="4824217"/>
            <a:ext cx="8003893" cy="188911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62022" y="422562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CI/CD job:</a:t>
            </a:r>
            <a:endParaRPr lang="ru-RU" sz="1600" dirty="0"/>
          </a:p>
        </p:txBody>
      </p:sp>
      <p:pic>
        <p:nvPicPr>
          <p:cNvPr id="12290" name="Picture 2" descr="Установка Jenkins в Linux — Alexey ❌ Skobk.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58" y="249430"/>
            <a:ext cx="1425144" cy="1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2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Jenkins Jobs (Path two)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569364" y="151905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CI/CD job:</a:t>
            </a:r>
            <a:endParaRPr lang="ru-RU" sz="1600" dirty="0"/>
          </a:p>
        </p:txBody>
      </p:sp>
      <p:pic>
        <p:nvPicPr>
          <p:cNvPr id="5" name="Picture 2" descr="Установка Jenkins в Linux — Alexey ❌ Skobk.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58" y="249430"/>
            <a:ext cx="1425144" cy="1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2024885"/>
            <a:ext cx="7239965" cy="26100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30" y="4755776"/>
            <a:ext cx="7060557" cy="195633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96458" y="42499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CI/CD job: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0590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051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Github Repositories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679987" y="173823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Backend Repositories: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5" y="2170819"/>
            <a:ext cx="2430475" cy="333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5" y="1510757"/>
            <a:ext cx="2896264" cy="28402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16" y="1464763"/>
            <a:ext cx="2718242" cy="19960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441" y="3979857"/>
            <a:ext cx="3491817" cy="26959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386" y="4690768"/>
            <a:ext cx="2549356" cy="2097783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3188864" y="10781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Repository:</a:t>
            </a:r>
            <a:endParaRPr lang="ru-RU" sz="1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566419" y="102317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Repository:</a:t>
            </a:r>
            <a:endParaRPr lang="ru-RU" sz="16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7636831" y="35941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Repository:</a:t>
            </a:r>
            <a:endParaRPr lang="ru-RU" sz="16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159383" y="430573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Repository:</a:t>
            </a:r>
            <a:endParaRPr lang="ru-RU" sz="1600" dirty="0"/>
          </a:p>
        </p:txBody>
      </p:sp>
      <p:pic>
        <p:nvPicPr>
          <p:cNvPr id="13314" name="Picture 2" descr="GitHub Logos and Usage · GitHu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462" y="47402"/>
            <a:ext cx="1199206" cy="11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3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752" y="6002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Github Webhooks for Jenkins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5" y="1831572"/>
            <a:ext cx="3721221" cy="167964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94519" y="139816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</a:t>
            </a:r>
            <a:r>
              <a:rPr lang="en-US" sz="1600" b="1" dirty="0" err="1" smtClean="0"/>
              <a:t>Webhook</a:t>
            </a:r>
            <a:r>
              <a:rPr lang="en-US" sz="1600" b="1" dirty="0" smtClean="0"/>
              <a:t>: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59957" y="380048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</a:t>
            </a:r>
            <a:r>
              <a:rPr lang="en-US" sz="1600" b="1" dirty="0" err="1" smtClean="0"/>
              <a:t>Webhook</a:t>
            </a:r>
            <a:r>
              <a:rPr lang="en-US" sz="1600" b="1" dirty="0" smtClean="0"/>
              <a:t>: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5" y="4282272"/>
            <a:ext cx="3721221" cy="18696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743" y="1831572"/>
            <a:ext cx="3626994" cy="17218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743" y="4399706"/>
            <a:ext cx="3626994" cy="175223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943860" y="3897237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</a:t>
            </a:r>
            <a:r>
              <a:rPr lang="en-US" sz="1600" b="1" dirty="0" err="1" smtClean="0"/>
              <a:t>Webhook</a:t>
            </a:r>
            <a:r>
              <a:rPr lang="en-US" sz="1600" b="1" dirty="0" smtClean="0"/>
              <a:t>:</a:t>
            </a:r>
            <a:endParaRPr lang="ru-RU" sz="1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877316" y="138559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</a:t>
            </a:r>
            <a:r>
              <a:rPr lang="en-US" sz="1600" b="1" dirty="0" err="1" smtClean="0"/>
              <a:t>Webhook</a:t>
            </a:r>
            <a:r>
              <a:rPr lang="en-US" sz="1600" b="1" dirty="0" smtClean="0"/>
              <a:t>:</a:t>
            </a:r>
            <a:endParaRPr lang="ru-RU" sz="1600" dirty="0"/>
          </a:p>
        </p:txBody>
      </p:sp>
      <p:pic>
        <p:nvPicPr>
          <p:cNvPr id="13" name="Picture 2" descr="GitHub Logos and Usage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43" y="0"/>
            <a:ext cx="1199206" cy="11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64" y="1259233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26" y="3661556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87" y="3768650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con request: webhooks-icon · Issue #15236 · FortAwesome/Font-Awesome ·  Git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42" y="1268886"/>
            <a:ext cx="572339" cy="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2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 Server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60468" y="158914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GitHub repository: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2" y="2137940"/>
            <a:ext cx="4229100" cy="1447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23" y="2137940"/>
            <a:ext cx="6972300" cy="413385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032376" y="165444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Inside repository:</a:t>
            </a:r>
            <a:endParaRPr lang="ru-RU" sz="1600" dirty="0"/>
          </a:p>
        </p:txBody>
      </p:sp>
      <p:pic>
        <p:nvPicPr>
          <p:cNvPr id="16386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36" y="36626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76" y="55246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8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005" y="2020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Configure Frontend Server for nginx: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5" y="1985059"/>
            <a:ext cx="3755803" cy="286033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349211" y="1212295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Second step – configure </a:t>
            </a:r>
            <a:r>
              <a:rPr lang="en-US" sz="1600" b="1" dirty="0" smtClean="0">
                <a:hlinkClick r:id="rId3"/>
              </a:rPr>
              <a:t>www.conf</a:t>
            </a:r>
            <a:r>
              <a:rPr lang="en-US" sz="1600" b="1" dirty="0" smtClean="0"/>
              <a:t> in /</a:t>
            </a:r>
            <a:r>
              <a:rPr lang="en-US" sz="1600" b="1" dirty="0" err="1" smtClean="0"/>
              <a:t>etc</a:t>
            </a:r>
            <a:r>
              <a:rPr lang="en-US" sz="1600" b="1" dirty="0" smtClean="0"/>
              <a:t>/php/7.2/fpm/</a:t>
            </a:r>
            <a:r>
              <a:rPr lang="en-US" sz="1600" b="1" dirty="0" err="1" smtClean="0"/>
              <a:t>pool.d</a:t>
            </a:r>
            <a:r>
              <a:rPr lang="en-US" sz="1600" b="1" dirty="0" smtClean="0"/>
              <a:t>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295" y="1659118"/>
            <a:ext cx="4109013" cy="65188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426298" y="154061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First step - configure default file: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68" y="2597582"/>
            <a:ext cx="5058137" cy="1053450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7067802" y="3807213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Third step – copy files to /</a:t>
            </a:r>
            <a:r>
              <a:rPr lang="en-US" sz="1600" b="1" dirty="0" err="1" smtClean="0"/>
              <a:t>var</a:t>
            </a:r>
            <a:r>
              <a:rPr lang="en-US" sz="1600" b="1" dirty="0" smtClean="0"/>
              <a:t>/www/html: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78" y="4432774"/>
            <a:ext cx="4222891" cy="2007420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846882" y="4927933"/>
            <a:ext cx="543718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Fourth step – restart nginx and php-fpm services:</a:t>
            </a:r>
            <a:endParaRPr lang="ru-RU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68" y="5590100"/>
            <a:ext cx="5932810" cy="606123"/>
          </a:xfrm>
          <a:prstGeom prst="rect">
            <a:avLst/>
          </a:prstGeom>
        </p:spPr>
      </p:pic>
      <p:pic>
        <p:nvPicPr>
          <p:cNvPr id="13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82" y="20420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051" y="15829"/>
            <a:ext cx="10515600" cy="701801"/>
          </a:xfrm>
        </p:spPr>
        <p:txBody>
          <a:bodyPr/>
          <a:lstStyle/>
          <a:p>
            <a:pPr algn="ctr"/>
            <a:r>
              <a:rPr lang="en-US" dirty="0" smtClean="0"/>
              <a:t>Work result (path one)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98" y="754782"/>
            <a:ext cx="7124219" cy="220983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617281" y="173130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Main page: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97" y="3130021"/>
            <a:ext cx="7124219" cy="3593939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574841" y="454617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Admin page:</a:t>
            </a:r>
            <a:endParaRPr lang="ru-RU" sz="1600" dirty="0"/>
          </a:p>
        </p:txBody>
      </p:sp>
      <p:pic>
        <p:nvPicPr>
          <p:cNvPr id="8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936" y="-105657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7602" y="468863"/>
            <a:ext cx="9144000" cy="7874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Used tools</a:t>
            </a:r>
            <a:endParaRPr lang="ru-RU" dirty="0"/>
          </a:p>
        </p:txBody>
      </p:sp>
      <p:pic>
        <p:nvPicPr>
          <p:cNvPr id="2050" name="Picture 2" descr="Amazon ECS | Digital.a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33" y="2896937"/>
            <a:ext cx="1131426" cy="10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WS Services-Walkthrough · LoginRadius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4" y="1547420"/>
            <a:ext cx="1203767" cy="9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reating a Windows VM in Azure using Terraform — which way is best? | by  Jack Roper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16" y="2591653"/>
            <a:ext cx="1152988" cy="10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Файл:Ansible Logo.png — Вікіпеді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8" y="5540086"/>
            <a:ext cx="1067381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ree Github Logo Icon of Glyph style - Available in SVG, PNG, EPS, AI &amp;amp; Icon  fon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90" y="1496595"/>
            <a:ext cx="1052813" cy="10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ree Jenkins Logo Icon of Flat style - Available in SVG, PNG, EPS, AI &amp;amp;  Icon font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69" y="3540683"/>
            <a:ext cx="1157539" cy="11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48" y="4581769"/>
            <a:ext cx="1236360" cy="79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 net Log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59" y="5631747"/>
            <a:ext cx="1198717" cy="10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olutions - AWS - RDS - Qwinix.i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4" y="4189877"/>
            <a:ext cx="1681769" cy="10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/>
          <p:cNvSpPr txBox="1">
            <a:spLocks/>
          </p:cNvSpPr>
          <p:nvPr/>
        </p:nvSpPr>
        <p:spPr>
          <a:xfrm>
            <a:off x="1815041" y="3231671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run </a:t>
            </a:r>
            <a:r>
              <a:rPr lang="en-US" sz="1600" dirty="0" err="1" smtClean="0"/>
              <a:t>microservice</a:t>
            </a:r>
            <a:r>
              <a:rPr lang="en-US" sz="1600" dirty="0" smtClean="0"/>
              <a:t> architecture. </a:t>
            </a:r>
            <a:endParaRPr lang="ru-RU" sz="1600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213157" y="1898380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</a:t>
            </a:r>
            <a:r>
              <a:rPr lang="en-US" sz="1600" dirty="0"/>
              <a:t>f</a:t>
            </a:r>
            <a:r>
              <a:rPr lang="en-US" sz="1600" dirty="0" smtClean="0"/>
              <a:t>or hosting servers.</a:t>
            </a:r>
            <a:endParaRPr lang="ru-RU" sz="1600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509183" y="5914096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 remote configuring servers. </a:t>
            </a:r>
            <a:endParaRPr lang="ru-RU" sz="1600" dirty="0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081415" y="4585109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store users and tests password and data. </a:t>
            </a:r>
            <a:endParaRPr lang="ru-RU" sz="1600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7138317" y="6001797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backend API’s.</a:t>
            </a:r>
            <a:endParaRPr lang="ru-RU" sz="1600" dirty="0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7803568" y="4970144"/>
            <a:ext cx="4388432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site’s frontend and connecting API to him.</a:t>
            </a:r>
            <a:endParaRPr lang="ru-RU" sz="1600" dirty="0"/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6538959" y="3938491"/>
            <a:ext cx="3938187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CI/CD.</a:t>
            </a:r>
            <a:endParaRPr lang="ru-RU" sz="1600" dirty="0"/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7268972" y="2801923"/>
            <a:ext cx="4814195" cy="586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creating servers in the cloud and configure securing groups.</a:t>
            </a:r>
            <a:endParaRPr lang="ru-RU" sz="1600" dirty="0"/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6444114" y="1591759"/>
            <a:ext cx="4814195" cy="586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- for</a:t>
            </a:r>
            <a:r>
              <a:rPr lang="ru-RU" sz="1600" dirty="0" smtClean="0"/>
              <a:t> </a:t>
            </a:r>
            <a:r>
              <a:rPr lang="en-US" sz="1600" dirty="0" smtClean="0"/>
              <a:t>store backend and frontend.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9852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Work result (path two)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3" y="1542576"/>
            <a:ext cx="8557549" cy="248805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524684" y="23563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User page with tests: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32" y="4441785"/>
            <a:ext cx="8617353" cy="2173147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-441732" y="519985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Tests page:</a:t>
            </a:r>
            <a:endParaRPr lang="ru-RU" sz="1600" dirty="0"/>
          </a:p>
        </p:txBody>
      </p:sp>
      <p:pic>
        <p:nvPicPr>
          <p:cNvPr id="9" name="Picture 2" descr="PHP логотип PNG коллекция изображений для бесплатного скачивания -  CrazyPNG-PNG изображение скачать бесплатно-CrazyPNG-PNG изображение скачать  бесплатн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36" y="182330"/>
            <a:ext cx="944771" cy="9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6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RDS Database (Microsoft SQL)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6" y="2242535"/>
            <a:ext cx="4048125" cy="258127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4915" y="177409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Databases: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3" y="2159129"/>
            <a:ext cx="2962275" cy="1905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300029" y="169068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database tables:</a:t>
            </a:r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953780" y="172643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Admin database tables: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65" y="2242535"/>
            <a:ext cx="3195223" cy="39894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84" y="4973436"/>
            <a:ext cx="2790825" cy="155257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4087826" y="432626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User database tables:</a:t>
            </a:r>
            <a:endParaRPr lang="ru-RU" sz="1600" dirty="0"/>
          </a:p>
        </p:txBody>
      </p:sp>
      <p:pic>
        <p:nvPicPr>
          <p:cNvPr id="17414" name="Picture 6" descr="Файл:Microsoft SQL Server Logo.png — Вікіпеді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73" y="1102556"/>
            <a:ext cx="1499604" cy="4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Solutions - AWS - RDS - Qwinix.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08" y="78038"/>
            <a:ext cx="1681769" cy="10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30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6625" y="184"/>
            <a:ext cx="10515600" cy="920004"/>
          </a:xfrm>
        </p:spPr>
        <p:txBody>
          <a:bodyPr/>
          <a:lstStyle/>
          <a:p>
            <a:pPr algn="ctr"/>
            <a:r>
              <a:rPr lang="en-US" dirty="0" smtClean="0"/>
              <a:t>Swagger</a:t>
            </a:r>
            <a:endParaRPr lang="ru-RU" dirty="0"/>
          </a:p>
        </p:txBody>
      </p:sp>
      <p:pic>
        <p:nvPicPr>
          <p:cNvPr id="21506" name="Picture 2" descr="swagger Archives - STACKJAV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35" y="48700"/>
            <a:ext cx="1067161" cy="10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18" y="1514509"/>
            <a:ext cx="10365129" cy="528268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644130" y="112947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Swagger for graphic documentation API: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897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689904" y="2887884"/>
            <a:ext cx="8999316" cy="891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/>
              <a:t>Thanks for you attentions!</a:t>
            </a:r>
            <a:endParaRPr lang="ru-RU" sz="4400" dirty="0"/>
          </a:p>
        </p:txBody>
      </p:sp>
      <p:pic>
        <p:nvPicPr>
          <p:cNvPr id="22532" name="Picture 4" descr="devops-logo - Cesium Company : ISO Certification, Accreditation, Training &amp;amp;  Cours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82" y="1021751"/>
            <a:ext cx="3623559" cy="186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767566" y="5913655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Project by Vlad Hundarchuk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767567" y="6298690"/>
            <a:ext cx="3651785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Github: https://github.com/Vladoffz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0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Project infrastructure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19"/>
            <a:ext cx="12192000" cy="5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Instances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222"/>
            <a:ext cx="10515600" cy="2259839"/>
          </a:xfrm>
          <a:prstGeom prst="rect">
            <a:avLst/>
          </a:prstGeom>
        </p:spPr>
      </p:pic>
      <p:pic>
        <p:nvPicPr>
          <p:cNvPr id="3074" name="Picture 2" descr="Components of AWS EC2 | by AWS and More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35" y="663318"/>
            <a:ext cx="1080055" cy="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09648" y="424451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Ansible Server </a:t>
            </a:r>
            <a:r>
              <a:rPr lang="en-US" sz="1600" dirty="0" smtClean="0"/>
              <a:t>– server for configure other servers.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09648" y="5044998"/>
            <a:ext cx="5043643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Server </a:t>
            </a:r>
            <a:r>
              <a:rPr lang="en-US" sz="1600" dirty="0" smtClean="0"/>
              <a:t>– server for host the frontend(using nginx).</a:t>
            </a:r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33731" y="5833644"/>
            <a:ext cx="4769459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Terraform Server </a:t>
            </a:r>
            <a:r>
              <a:rPr lang="en-US" sz="1600" dirty="0" smtClean="0"/>
              <a:t>– server for creating other instances.</a:t>
            </a:r>
            <a:endParaRPr lang="ru-RU" sz="1600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5989643" y="4648123"/>
            <a:ext cx="4797962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Jenkins Server </a:t>
            </a:r>
            <a:r>
              <a:rPr lang="en-US" sz="1600" dirty="0" smtClean="0"/>
              <a:t>– server for CI/CD and Jenkins.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186554" y="5448609"/>
            <a:ext cx="4224874" cy="38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ECS Server </a:t>
            </a:r>
            <a:r>
              <a:rPr lang="en-US" sz="1600" dirty="0" smtClean="0"/>
              <a:t>– </a:t>
            </a:r>
            <a:r>
              <a:rPr lang="en-US" sz="1600" dirty="0" err="1" smtClean="0"/>
              <a:t>microservice</a:t>
            </a:r>
            <a:r>
              <a:rPr lang="en-US" sz="1600" dirty="0" smtClean="0"/>
              <a:t> cluster instance.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349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0337" y="4603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Terraform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338534" y="127209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Jenkins Server:</a:t>
            </a:r>
            <a:endParaRPr lang="ru-RU" sz="1600" dirty="0"/>
          </a:p>
        </p:txBody>
      </p:sp>
      <p:pic>
        <p:nvPicPr>
          <p:cNvPr id="5122" name="Picture 2" descr="Terraform Logos - Terraform by HashiCorp | Logos, Square logo, Brand  guidelin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56" y="249161"/>
            <a:ext cx="787380" cy="7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4" y="1690688"/>
            <a:ext cx="3556395" cy="4903854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545502" y="1239663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Ansible Server: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484" y="1689565"/>
            <a:ext cx="3460830" cy="490385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7701542" y="1239664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Frontend Server: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841" y="1690688"/>
            <a:ext cx="3416096" cy="49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412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Ansible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17774" y="110065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Configure Frontend Server</a:t>
            </a:r>
            <a:endParaRPr lang="ru-RU" sz="1600" dirty="0"/>
          </a:p>
        </p:txBody>
      </p:sp>
      <p:pic>
        <p:nvPicPr>
          <p:cNvPr id="4098" name="Picture 2" descr="Just Enough Python for Ansible, пост-список со ссылками на ресурсы для  изучения Питона | Back-end администрирование и управление конфигурациями по  русск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24" y="340157"/>
            <a:ext cx="645248" cy="6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642927" y="98646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Configure Jenkins Server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76" y="1371496"/>
            <a:ext cx="5942937" cy="31886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4" y="1645809"/>
            <a:ext cx="4133850" cy="458152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6642927" y="463883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Hosts file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92" y="5023873"/>
            <a:ext cx="2852027" cy="17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4911" y="46821"/>
            <a:ext cx="11307502" cy="83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Amazon ECR Dockerfiles (Elastic Container Registry)</a:t>
            </a:r>
            <a:endParaRPr lang="ru-RU" dirty="0"/>
          </a:p>
        </p:txBody>
      </p:sp>
      <p:pic>
        <p:nvPicPr>
          <p:cNvPr id="6148" name="Picture 4" descr="Synopsys Integrates with Amazon Web Services &amp;amp; 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75"/>
            <a:ext cx="1047853" cy="6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970126" y="998230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Dockerfile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855376" y="1035348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Process API Dockerfile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13" y="1486564"/>
            <a:ext cx="3363463" cy="26137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503" y="1486563"/>
            <a:ext cx="3366847" cy="261376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-110179" y="1035349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Dockerfile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50" y="1534754"/>
            <a:ext cx="3305236" cy="2517387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7855376" y="405214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Dockerfile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410" y="4408875"/>
            <a:ext cx="3402957" cy="2323214"/>
          </a:xfrm>
          <a:prstGeom prst="rect">
            <a:avLst/>
          </a:prstGeom>
        </p:spPr>
      </p:pic>
      <p:pic>
        <p:nvPicPr>
          <p:cNvPr id="6152" name="Picture 8" descr="Docker, часть 3 – создание образов при помощи Docker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" y="4511636"/>
            <a:ext cx="6778393" cy="197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6074" y="-6986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ECR Repositories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1" y="2979385"/>
            <a:ext cx="3246699" cy="1911607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100769" y="2433749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Repositories</a:t>
            </a:r>
            <a:endParaRPr lang="ru-RU" sz="1600" dirty="0"/>
          </a:p>
        </p:txBody>
      </p:sp>
      <p:sp>
        <p:nvSpPr>
          <p:cNvPr id="6" name="AutoShape 2" descr="Creating an ECR Repository - beta.awsdoc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2" name="Picture 4" descr="AWS – Setting Up and Pushing to Elastic Container Registry – tinfoilciph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68" y="124777"/>
            <a:ext cx="915083" cy="9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05" y="1669239"/>
            <a:ext cx="3606549" cy="262029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4314219" y="1206672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Authorization API builds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013526" y="4430896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CRUD API builds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116" y="4947836"/>
            <a:ext cx="3174031" cy="1788629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7784964" y="120667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Test Process API builds</a:t>
            </a:r>
            <a:endParaRPr lang="ru-RU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339" y="1669239"/>
            <a:ext cx="3160499" cy="2620292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/>
          </p:cNvSpPr>
          <p:nvPr/>
        </p:nvSpPr>
        <p:spPr>
          <a:xfrm>
            <a:off x="7939273" y="4422901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Gateway API builds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643" y="4947836"/>
            <a:ext cx="3014296" cy="1788629"/>
          </a:xfrm>
          <a:prstGeom prst="rect">
            <a:avLst/>
          </a:prstGeom>
        </p:spPr>
      </p:pic>
      <p:pic>
        <p:nvPicPr>
          <p:cNvPr id="7174" name="Picture 6" descr="Docker Logos | Dock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1" y="2478890"/>
            <a:ext cx="1146577" cy="2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263" y="-618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ECS Task definitions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36" y="1961909"/>
            <a:ext cx="3664970" cy="17144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73919" y="1509125"/>
            <a:ext cx="440703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Task definitions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99" y="1803198"/>
            <a:ext cx="3773713" cy="2330554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822387" y="1294242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Task definition revisions ( Jenkins CD create new revision)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49" y="5105139"/>
            <a:ext cx="4884516" cy="807853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291939" y="4584607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Containers inside task definition</a:t>
            </a:r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140048" y="4392089"/>
            <a:ext cx="5502476" cy="3850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Load balancer</a:t>
            </a:r>
            <a:endParaRPr lang="ru-RU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88" y="4901045"/>
            <a:ext cx="5578996" cy="1308772"/>
          </a:xfrm>
          <a:prstGeom prst="rect">
            <a:avLst/>
          </a:prstGeom>
        </p:spPr>
      </p:pic>
      <p:pic>
        <p:nvPicPr>
          <p:cNvPr id="9218" name="Picture 2" descr="Amazon EC2 Container Service - Reviews, Pros &amp;amp; Cons | Companies using Amazon  EC2 Container Servi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34" y="26471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426</Words>
  <Application>Microsoft Office PowerPoint</Application>
  <PresentationFormat>Широкоэкранный</PresentationFormat>
  <Paragraphs>98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Students testing application</vt:lpstr>
      <vt:lpstr>Used tools</vt:lpstr>
      <vt:lpstr>Project infrastructure</vt:lpstr>
      <vt:lpstr>Instances</vt:lpstr>
      <vt:lpstr>Terraform</vt:lpstr>
      <vt:lpstr>Ansible</vt:lpstr>
      <vt:lpstr>Amazon ECR Dockerfiles (Elastic Container Registry)</vt:lpstr>
      <vt:lpstr>ECR Repositories</vt:lpstr>
      <vt:lpstr>ECS Task definitions</vt:lpstr>
      <vt:lpstr>Task Containers</vt:lpstr>
      <vt:lpstr>ECS Cluster</vt:lpstr>
      <vt:lpstr>Jenkins scripts</vt:lpstr>
      <vt:lpstr>Jenkins Jobs (Path one)</vt:lpstr>
      <vt:lpstr>Jenkins Jobs (Path two)</vt:lpstr>
      <vt:lpstr>Github Repositories</vt:lpstr>
      <vt:lpstr>Github Webhooks for Jenkins</vt:lpstr>
      <vt:lpstr>Frontend Server</vt:lpstr>
      <vt:lpstr>Configure Frontend Server for nginx:</vt:lpstr>
      <vt:lpstr>Work result (path one)</vt:lpstr>
      <vt:lpstr>Work result (path two)</vt:lpstr>
      <vt:lpstr>RDS Database (Microsoft SQL)</vt:lpstr>
      <vt:lpstr>Swagger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</dc:creator>
  <cp:lastModifiedBy>С</cp:lastModifiedBy>
  <cp:revision>46</cp:revision>
  <dcterms:created xsi:type="dcterms:W3CDTF">2021-06-10T17:19:32Z</dcterms:created>
  <dcterms:modified xsi:type="dcterms:W3CDTF">2021-06-10T21:08:30Z</dcterms:modified>
</cp:coreProperties>
</file>